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CC"/>
    <a:srgbClr val="FFAFAF"/>
    <a:srgbClr val="FF71B8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4" y="0"/>
            <a:ext cx="91602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7504" y="1556792"/>
            <a:ext cx="4104456" cy="2952328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День </a:t>
            </a:r>
          </a:p>
          <a:p>
            <a:pPr algn="ctr"/>
            <a:r>
              <a:rPr lang="uk-U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рожевої сорочки</a:t>
            </a:r>
            <a:endParaRPr lang="uk-UA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919" r="95811">
                        <a14:foregroundMark x1="72568" y1="36486" x2="72568" y2="36486"/>
                        <a14:foregroundMark x1="75541" y1="38514" x2="75541" y2="38514"/>
                        <a14:foregroundMark x1="72162" y1="30405" x2="72162" y2="30405"/>
                        <a14:foregroundMark x1="78649" y1="35000" x2="78649" y2="35000"/>
                        <a14:foregroundMark x1="85135" y1="68919" x2="85135" y2="68919"/>
                        <a14:foregroundMark x1="89865" y1="70135" x2="89865" y2="70135"/>
                        <a14:foregroundMark x1="86351" y1="64459" x2="86351" y2="64459"/>
                        <a14:foregroundMark x1="18919" y1="40270" x2="18919" y2="40270"/>
                        <a14:foregroundMark x1="23108" y1="46892" x2="23108" y2="46892"/>
                        <a14:foregroundMark x1="25811" y1="44595" x2="25811" y2="44595"/>
                        <a14:foregroundMark x1="21757" y1="93108" x2="21757" y2="93108"/>
                        <a14:foregroundMark x1="16622" y1="94324" x2="16622" y2="94324"/>
                        <a14:foregroundMark x1="21351" y1="90541" x2="21351" y2="90541"/>
                        <a14:foregroundMark x1="20135" y1="89865" x2="20135" y2="89865"/>
                        <a14:foregroundMark x1="20135" y1="90946" x2="20135" y2="90946"/>
                        <a14:foregroundMark x1="20270" y1="90541" x2="20946" y2="93514"/>
                        <a14:foregroundMark x1="20676" y1="92162" x2="20676" y2="92162"/>
                        <a14:foregroundMark x1="22297" y1="49324" x2="22297" y2="49324"/>
                        <a14:backgroundMark x1="25405" y1="68514" x2="25405" y2="68514"/>
                        <a14:backgroundMark x1="25000" y1="72703" x2="25811" y2="73108"/>
                        <a14:backgroundMark x1="25000" y1="75676" x2="25000" y2="75676"/>
                        <a14:backgroundMark x1="74189" y1="79730" x2="74189" y2="79730"/>
                        <a14:backgroundMark x1="22838" y1="47703" x2="22838" y2="47703"/>
                        <a14:backgroundMark x1="45946" y1="31622" x2="45946" y2="31622"/>
                        <a14:backgroundMark x1="57703" y1="26216" x2="57703" y2="26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333850"/>
            <a:ext cx="7200800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2144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35726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80628"/>
            <a:ext cx="8856984" cy="684076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Як долучитися</a:t>
            </a:r>
            <a:endParaRPr lang="uk-UA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908720"/>
            <a:ext cx="4248472" cy="2232248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Одягни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рожеве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Найпростіший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спосіб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взяти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участь –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одягнути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рожеву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сорочку в День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рожевих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сорочок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щоб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показати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свою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підтримку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цій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справі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uk-UA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4008" y="908720"/>
            <a:ext cx="4248472" cy="2232248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Участь у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громадських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заходах, таких як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прогулянки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пробіги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мітинги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або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організація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таких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заходів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може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допомогти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поширенню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інформації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uk-UA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3284984"/>
            <a:ext cx="4248472" cy="3240360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Кампанії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в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соціальних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мережах.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Ділитися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історіями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досвідом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і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повідомленнями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про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підтримку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в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соціальних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мережах,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використовуючи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хештеги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пов’язані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з Днем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рожевої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сорочки,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може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допомогти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підвищити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рівень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обізнаності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в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усьому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світі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uk-UA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4008" y="3284984"/>
            <a:ext cx="4248472" cy="3240360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Проекти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доброти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Такі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ініціативи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як проект “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Рожева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сорочка”,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заохочують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створювати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та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реалізовувати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проекти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натхненні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добротою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у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своїх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школах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громадах.</a:t>
            </a:r>
            <a:endParaRPr lang="uk-UA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83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35726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80628"/>
            <a:ext cx="8856984" cy="684076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Значення дня рожевої сорочки</a:t>
            </a:r>
            <a:endParaRPr lang="uk-UA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1052736"/>
            <a:ext cx="3672408" cy="5688632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День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рожевої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сорочки є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нагадуванням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про те,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що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кожен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з нас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робить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свій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внесок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у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боротьбі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з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булінгом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що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роль кожного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важлива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і значима у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цьому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процесі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Цей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ланцюжок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з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любові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й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доброти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має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стати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міцною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протидією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насильству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та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жорстокості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uk-UA" sz="2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9617">
                        <a14:foregroundMark x1="40415" y1="16547" x2="48083" y2="11511"/>
                        <a14:foregroundMark x1="34185" y1="4796" x2="24601" y2="11031"/>
                        <a14:foregroundMark x1="29712" y1="5276" x2="23642" y2="11511"/>
                        <a14:backgroundMark x1="45687" y1="39808" x2="45687" y2="39808"/>
                        <a14:backgroundMark x1="41853" y1="33573" x2="42332" y2="44125"/>
                        <a14:backgroundMark x1="21565" y1="18945" x2="16454" y2="37650"/>
                        <a14:backgroundMark x1="22524" y1="21343" x2="17572" y2="33813"/>
                        <a14:backgroundMark x1="40256" y1="11031" x2="41534" y2="9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42" y="1758852"/>
            <a:ext cx="7654838" cy="509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85065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35726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80628"/>
            <a:ext cx="8856984" cy="684076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Значення дня рожевої сорочки</a:t>
            </a:r>
            <a:endParaRPr lang="uk-UA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32040" y="1052736"/>
            <a:ext cx="4032448" cy="5688632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День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рожевої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сорочки,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щоб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замислитися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над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своїми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діями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та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взяти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на себе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зобов’язання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ставитися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до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інших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з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добротою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та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повагою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Виявляючи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солідарність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одягаючи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рожеве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та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беручи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участь у заходах, ми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можемо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суттєво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вплинути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на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життя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тих,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хто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постраждав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від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булінгу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і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сприяти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створенню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більш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інклюзивного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1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світу</a:t>
            </a:r>
            <a:r>
              <a:rPr lang="ru-RU" sz="2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uk-UA" sz="21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3108">
                        <a14:foregroundMark x1="72973" y1="38337" x2="81622" y2="28600"/>
                        <a14:foregroundMark x1="81892" y1="31034" x2="91081" y2="49290"/>
                        <a14:foregroundMark x1="66081" y1="35700" x2="78514" y2="28803"/>
                        <a14:foregroundMark x1="66486" y1="36917" x2="72838" y2="29412"/>
                        <a14:foregroundMark x1="52027" y1="23327" x2="45811" y2="87627"/>
                        <a14:foregroundMark x1="67297" y1="35091" x2="71081" y2="27992"/>
                        <a14:backgroundMark x1="65000" y1="26572" x2="59189" y2="40365"/>
                        <a14:backgroundMark x1="62162" y1="49290" x2="62838" y2="9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33" r="5975"/>
          <a:stretch/>
        </p:blipFill>
        <p:spPr bwMode="auto">
          <a:xfrm>
            <a:off x="-33181" y="1268761"/>
            <a:ext cx="5309934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11932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35726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80628"/>
            <a:ext cx="8856984" cy="684076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Значення дня рожевої сорочки</a:t>
            </a:r>
            <a:endParaRPr lang="uk-UA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908720"/>
            <a:ext cx="8856984" cy="2016224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День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рожевої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сорочки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перетворився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з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одиничного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акту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доброти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на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глобальний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рух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який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об’єднує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мільйони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людей у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боротьбі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проти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булінгу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Він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підкреслює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силу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колективних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дій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і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важливість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створення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середовища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де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кожен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відчуває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себе в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безпеці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де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його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цінують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і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поважають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uk-UA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7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2"/>
            <a:ext cx="5859423" cy="39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932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35726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80628"/>
            <a:ext cx="8856984" cy="684076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Значення дня рожевої сорочки</a:t>
            </a:r>
            <a:endParaRPr lang="uk-UA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71828" y="1052736"/>
            <a:ext cx="3392660" cy="5688632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Відзначаючи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День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рожевої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сорочки, не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забуваймо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нести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його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послання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доброти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та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інклюзії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протягом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усього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року, День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рожевої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сорочки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має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бути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щодня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і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всюди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!</a:t>
            </a:r>
            <a:endParaRPr lang="uk-UA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9" b="100000" l="10000" r="90000">
                        <a14:backgroundMark x1="40946" y1="35700" x2="41892" y2="45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1" r="21261"/>
          <a:stretch/>
        </p:blipFill>
        <p:spPr bwMode="auto">
          <a:xfrm>
            <a:off x="-124692" y="517386"/>
            <a:ext cx="5696520" cy="637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553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4" y="0"/>
            <a:ext cx="91602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7504" y="1556792"/>
            <a:ext cx="4104456" cy="2952328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Дякую </a:t>
            </a:r>
          </a:p>
          <a:p>
            <a:pPr algn="ctr"/>
            <a:r>
              <a:rPr lang="uk-U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 увагу!</a:t>
            </a:r>
            <a:endParaRPr lang="uk-UA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919" r="95811">
                        <a14:foregroundMark x1="72568" y1="36486" x2="72568" y2="36486"/>
                        <a14:foregroundMark x1="75541" y1="38514" x2="75541" y2="38514"/>
                        <a14:foregroundMark x1="72162" y1="30405" x2="72162" y2="30405"/>
                        <a14:foregroundMark x1="78649" y1="35000" x2="78649" y2="35000"/>
                        <a14:foregroundMark x1="85135" y1="68919" x2="85135" y2="68919"/>
                        <a14:foregroundMark x1="89865" y1="70135" x2="89865" y2="70135"/>
                        <a14:foregroundMark x1="86351" y1="64459" x2="86351" y2="64459"/>
                        <a14:foregroundMark x1="18919" y1="40270" x2="18919" y2="40270"/>
                        <a14:foregroundMark x1="23108" y1="46892" x2="23108" y2="46892"/>
                        <a14:foregroundMark x1="25811" y1="44595" x2="25811" y2="44595"/>
                        <a14:foregroundMark x1="21757" y1="93108" x2="21757" y2="93108"/>
                        <a14:foregroundMark x1="16622" y1="94324" x2="16622" y2="94324"/>
                        <a14:foregroundMark x1="21351" y1="90541" x2="21351" y2="90541"/>
                        <a14:foregroundMark x1="20135" y1="89865" x2="20135" y2="89865"/>
                        <a14:foregroundMark x1="20135" y1="90946" x2="20135" y2="90946"/>
                        <a14:foregroundMark x1="20270" y1="90541" x2="20946" y2="93514"/>
                        <a14:foregroundMark x1="20676" y1="92162" x2="20676" y2="92162"/>
                        <a14:foregroundMark x1="22297" y1="49324" x2="22297" y2="49324"/>
                        <a14:backgroundMark x1="25405" y1="68514" x2="25405" y2="68514"/>
                        <a14:backgroundMark x1="25000" y1="72703" x2="25811" y2="73108"/>
                        <a14:backgroundMark x1="25000" y1="75676" x2="25000" y2="75676"/>
                        <a14:backgroundMark x1="74189" y1="79730" x2="74189" y2="79730"/>
                        <a14:backgroundMark x1="22838" y1="47703" x2="22838" y2="47703"/>
                        <a14:backgroundMark x1="45946" y1="31622" x2="45946" y2="31622"/>
                        <a14:backgroundMark x1="57703" y1="26216" x2="57703" y2="26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333850"/>
            <a:ext cx="7200800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76100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35726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80628"/>
            <a:ext cx="8856984" cy="2500250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День рожевої 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сорочки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– </a:t>
            </a:r>
            <a:r>
              <a:rPr lang="uk-UA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всесвітній рух, що започаткований в таких країнах, як Канада та Нова Зеландія, присвячений підвищенню обізнаності про запобігання </a:t>
            </a:r>
            <a:r>
              <a:rPr lang="uk-UA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булінгу</a:t>
            </a:r>
            <a:r>
              <a:rPr lang="uk-UA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та просуванню культури доброти та інклюзії, відзначається щороку в останню середу лютого.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78">
                        <a14:foregroundMark x1="37556" y1="13556" x2="39000" y2="37333"/>
                        <a14:foregroundMark x1="48222" y1="6444" x2="46556" y2="35556"/>
                        <a14:foregroundMark x1="57778" y1="12667" x2="53444" y2="40222"/>
                        <a14:foregroundMark x1="66778" y1="24889" x2="58778" y2="48000"/>
                        <a14:foregroundMark x1="61778" y1="84667" x2="70222" y2="83556"/>
                        <a14:foregroundMark x1="61444" y1="56889" x2="65222" y2="70444"/>
                        <a14:foregroundMark x1="71333" y1="57556" x2="71667" y2="69556"/>
                        <a14:foregroundMark x1="78778" y1="59111" x2="78111" y2="68889"/>
                        <a14:foregroundMark x1="87333" y1="60222" x2="86667" y2="70444"/>
                        <a14:foregroundMark x1="94333" y1="61778" x2="94778" y2="70444"/>
                        <a14:foregroundMark x1="29333" y1="60444" x2="29667" y2="68000"/>
                        <a14:foregroundMark x1="39444" y1="59778" x2="39444" y2="68000"/>
                        <a14:foregroundMark x1="22222" y1="60444" x2="20444" y2="69778"/>
                        <a14:foregroundMark x1="14333" y1="62444" x2="12556" y2="69556"/>
                        <a14:foregroundMark x1="7222" y1="60444" x2="5444" y2="70222"/>
                        <a14:foregroundMark x1="38222" y1="58667" x2="36111" y2="69778"/>
                        <a14:foregroundMark x1="52778" y1="65778" x2="57111" y2="66000"/>
                        <a14:foregroundMark x1="41222" y1="69778" x2="37111" y2="66000"/>
                        <a14:foregroundMark x1="6222" y1="57333" x2="4889" y2="6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2655168"/>
            <a:ext cx="8316416" cy="415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42356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35726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64961"/>
            <a:ext cx="8856984" cy="2859984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День </a:t>
            </a:r>
            <a:r>
              <a:rPr lang="uk-UA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рожевої сорочки, що виник як простий акт солідарності, перетворився на міжнародну подію, яка заохочує людей одягати рожевий колір і разом протистояти </a:t>
            </a:r>
            <a:r>
              <a:rPr lang="uk-UA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булінгу</a:t>
            </a:r>
            <a:r>
              <a:rPr lang="uk-UA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9" b="100000" l="0" r="90000">
                        <a14:foregroundMark x1="24054" y1="35903" x2="18784" y2="96146"/>
                        <a14:foregroundMark x1="22297" y1="31237" x2="21486" y2="33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12" y="1948162"/>
            <a:ext cx="7416819" cy="494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12174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35726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80628"/>
            <a:ext cx="8856984" cy="684076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Витоки дня рожевої сорочки</a:t>
            </a:r>
            <a:endParaRPr lang="uk-UA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980728"/>
            <a:ext cx="3456384" cy="5688632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Рух розпочався у 2007 році в Новій </a:t>
            </a:r>
            <a:r>
              <a:rPr lang="uk-UA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Шотландії, коли </a:t>
            </a:r>
            <a:r>
              <a:rPr lang="uk-UA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двоє старшокласників, Девід </a:t>
            </a:r>
            <a:r>
              <a:rPr lang="uk-UA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Шепард</a:t>
            </a:r>
            <a:r>
              <a:rPr lang="uk-UA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і </a:t>
            </a:r>
            <a:r>
              <a:rPr lang="uk-UA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Тревіс</a:t>
            </a:r>
            <a:r>
              <a:rPr lang="uk-UA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uk-UA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Прайс</a:t>
            </a:r>
            <a:r>
              <a:rPr lang="uk-UA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стали свідками знущань над дев’ятикласником за рожеву сорочку-поло. У відповідь вони купили 50 рожевих сорочок і роздали їх своїм однокласникам, щоб ті вдягли їх наступного дня на знак підтримки.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5354960" cy="5354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56843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35726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80628"/>
            <a:ext cx="8856984" cy="684076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Витоки дня рожевої сорочки</a:t>
            </a:r>
            <a:endParaRPr lang="uk-UA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28184" y="980728"/>
            <a:ext cx="2736304" cy="5688632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Цей </a:t>
            </a:r>
            <a:r>
              <a:rPr lang="uk-UA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акт доброти викликав всесвітню кампанію, що призвела до щорічного відзначення Дня рожевої сорочки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892" r="90000">
                        <a14:foregroundMark x1="27973" y1="38540" x2="24189" y2="97363"/>
                        <a14:foregroundMark x1="78649" y1="32049" x2="80676" y2="32049"/>
                        <a14:foregroundMark x1="47027" y1="15416" x2="47027" y2="15416"/>
                        <a14:foregroundMark x1="17297" y1="69371" x2="17297" y2="69371"/>
                        <a14:foregroundMark x1="61486" y1="8519" x2="61486" y2="8519"/>
                        <a14:backgroundMark x1="47703" y1="68357" x2="47027" y2="94726"/>
                        <a14:backgroundMark x1="33649" y1="95335" x2="33649" y2="95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1228387"/>
            <a:ext cx="8496944" cy="566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3072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35726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80628"/>
            <a:ext cx="8856984" cy="684076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Святкування дня рожевої сорочки</a:t>
            </a:r>
            <a:endParaRPr lang="uk-UA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908720"/>
            <a:ext cx="3672408" cy="5877272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Канаді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День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рожевої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сорочки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відзначається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в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останню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середу лютого. У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цей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день люди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одягають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рожеві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сорочки до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школи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на роботу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у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своїх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громадах,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символізуючи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тим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самим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свій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протест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проти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булінгу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Різні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організації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в тому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числі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школи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та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робочі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місця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проводять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заходи,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щоб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розповісти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людям про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запобігання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булінгу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та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відсвяткувати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різноманітність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та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інклюзію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uk-UA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0000" y1="11944" x2="39271" y2="48519"/>
                        <a14:foregroundMark x1="71719" y1="17315" x2="72865" y2="52222"/>
                        <a14:foregroundMark x1="57188" y1="35463" x2="58906" y2="49167"/>
                        <a14:foregroundMark x1="53958" y1="15648" x2="53958" y2="15648"/>
                        <a14:foregroundMark x1="58490" y1="14630" x2="58490" y2="14630"/>
                        <a14:foregroundMark x1="62448" y1="11574" x2="62448" y2="17685"/>
                        <a14:foregroundMark x1="53594" y1="10278" x2="53594" y2="22037"/>
                        <a14:foregroundMark x1="58125" y1="7222" x2="58333" y2="20000"/>
                        <a14:foregroundMark x1="62083" y1="8611" x2="62083" y2="22315"/>
                        <a14:foregroundMark x1="67188" y1="19630" x2="64740" y2="28056"/>
                        <a14:foregroundMark x1="46406" y1="32407" x2="50573" y2="38426"/>
                        <a14:foregroundMark x1="52865" y1="66944" x2="54948" y2="76019"/>
                        <a14:foregroundMark x1="63594" y1="66296" x2="62448" y2="80370"/>
                        <a14:foregroundMark x1="68490" y1="67315" x2="67760" y2="80741"/>
                        <a14:foregroundMark x1="80417" y1="70278" x2="79427" y2="84444"/>
                        <a14:foregroundMark x1="48906" y1="97870" x2="48906" y2="97870"/>
                        <a14:foregroundMark x1="35104" y1="82685" x2="35104" y2="82685"/>
                        <a14:foregroundMark x1="45104" y1="79722" x2="45104" y2="79722"/>
                        <a14:foregroundMark x1="30417" y1="78333" x2="30417" y2="78333"/>
                        <a14:foregroundMark x1="18490" y1="78056" x2="18490" y2="7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7167">
            <a:off x="3268529" y="1884770"/>
            <a:ext cx="5981928" cy="336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76978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35726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80628"/>
            <a:ext cx="8856984" cy="684076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Святкування дня рожевої сорочки</a:t>
            </a:r>
            <a:endParaRPr lang="uk-UA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38433" y="1052736"/>
            <a:ext cx="4248472" cy="5688632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Нова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Зеландія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запровадила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День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рожевої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сорочки у 2009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році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відзначаючи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його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у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третю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п’ятницю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травня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щороку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Цей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захід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проводиться Фондом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психічного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здоров’я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що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підкреслює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важливість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говорити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про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це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стояти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разом і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зупиняти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булінг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Це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день, коли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громади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школи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та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робочі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місця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збираються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разом і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пропагують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любов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прийняття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і доброту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uk-UA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9" b="100000" l="10000" r="90000">
                        <a14:backgroundMark x1="57297" y1="79310" x2="60811" y2="99391"/>
                        <a14:backgroundMark x1="53378" y1="37525" x2="53784" y2="45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34" r="33443"/>
          <a:stretch/>
        </p:blipFill>
        <p:spPr bwMode="auto">
          <a:xfrm>
            <a:off x="-252536" y="314007"/>
            <a:ext cx="5472608" cy="653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3583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35726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80628"/>
            <a:ext cx="8856984" cy="684076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Вплив дня рожевої сорочки</a:t>
            </a:r>
            <a:endParaRPr lang="uk-UA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980728"/>
            <a:ext cx="3960440" cy="5688632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День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рожевої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сорочки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зробив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значний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внесок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у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підвищення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обізнаності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про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шкідливі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наслідки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булінгу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та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важливість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створення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безпечного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та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інклюзивного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середовища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Він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заохотив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відкриті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розмови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про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булінг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дискримінацію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допомагаючи</a:t>
            </a:r>
            <a:r>
              <a:rPr lang="ru-RU" sz="2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формувати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культуру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взаєморозуміння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та </a:t>
            </a:r>
            <a:r>
              <a:rPr lang="ru-RU" sz="2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поваги</a:t>
            </a:r>
            <a:r>
              <a:rPr lang="ru-RU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endParaRPr lang="uk-UA" sz="2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1" b="100000" l="0" r="100000">
                        <a14:foregroundMark x1="32344" y1="58655" x2="67656" y2="69916"/>
                        <a14:foregroundMark x1="34063" y1="86723" x2="72656" y2="77479"/>
                        <a14:foregroundMark x1="34531" y1="89748" x2="67031" y2="81849"/>
                        <a14:foregroundMark x1="35625" y1="89412" x2="72031" y2="84874"/>
                        <a14:foregroundMark x1="34531" y1="51765" x2="76875" y2="66723"/>
                        <a14:foregroundMark x1="65938" y1="14454" x2="65938" y2="14454"/>
                        <a14:backgroundMark x1="12656" y1="83529" x2="12656" y2="83529"/>
                        <a14:backgroundMark x1="89375" y1="82689" x2="89375" y2="82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36" y="764704"/>
            <a:ext cx="609600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58471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35726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80628"/>
            <a:ext cx="8856984" cy="684076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Вплив дня рожевої сорочки</a:t>
            </a:r>
            <a:endParaRPr lang="uk-UA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96136" y="980728"/>
            <a:ext cx="3168352" cy="5688632"/>
          </a:xfrm>
          <a:prstGeom prst="roundRect">
            <a:avLst/>
          </a:prstGeom>
          <a:gradFill>
            <a:gsLst>
              <a:gs pos="0">
                <a:srgbClr val="FF0066"/>
              </a:gs>
              <a:gs pos="35000">
                <a:srgbClr val="FF71B8"/>
              </a:gs>
              <a:gs pos="100000">
                <a:srgbClr val="FFB3CC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Є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потреба у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сучасному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суспільстві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порушувати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ці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це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теми, тому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протягом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року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існує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багато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подій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повʼязаних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з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булінгом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та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протидією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булінгу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uk-UA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5207884" cy="520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242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635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</dc:creator>
  <cp:lastModifiedBy>Пользователь Windows</cp:lastModifiedBy>
  <cp:revision>5</cp:revision>
  <dcterms:created xsi:type="dcterms:W3CDTF">2024-02-24T22:25:46Z</dcterms:created>
  <dcterms:modified xsi:type="dcterms:W3CDTF">2024-02-24T23:14:11Z</dcterms:modified>
</cp:coreProperties>
</file>