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56" r:id="rId3"/>
    <p:sldId id="268" r:id="rId4"/>
    <p:sldId id="269" r:id="rId5"/>
    <p:sldId id="271" r:id="rId6"/>
    <p:sldId id="270" r:id="rId7"/>
    <p:sldId id="272" r:id="rId8"/>
    <p:sldId id="273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>
        <p:scale>
          <a:sx n="71" d="100"/>
          <a:sy n="71" d="100"/>
        </p:scale>
        <p:origin x="-1781" y="-3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785C2-86B2-40F8-8D5C-A1D795934C92}" type="datetimeFigureOut">
              <a:rPr lang="ru-RU" smtClean="0"/>
              <a:t>15.06.2023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1974B-53D1-4009-97B1-BBCAF06706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54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hashtag/brave_ukrainians?__eep__=6&amp;__gid__=111318369800391&amp;__cft__%5b0%5d=AZVypKuQCdJQ4beGR8UrDS1LvpUZf1T0kkBvKpjj_21c14jd-mfLbMYQIVO_KyaeIfafjhQ6AcitkCzbMsanJqBBtTGWWdtRfVRDRRoYbHvgW8Mpn3ANiICIJ3a1ySC6z3b5t124SeokM2TrPMiS9-34_gbIzqJ0ZODYdhHi8JaWgglTtC9rUmFV3Xb-3-bTcvs75qpzvN9A7TRjYY6Mogtm&amp;__tn__=*NK-R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536665" y="1720840"/>
            <a:ext cx="807067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uk-UA" sz="5400" b="1" i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Constantia" panose="02030602050306030303" pitchFamily="18" charset="0"/>
              </a:rPr>
              <a:t>Виховна робота</a:t>
            </a:r>
          </a:p>
          <a:p>
            <a:pPr algn="ctr"/>
            <a:r>
              <a:rPr lang="uk-UA" sz="5400" b="1" i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Constantia" panose="02030602050306030303" pitchFamily="18" charset="0"/>
              </a:rPr>
              <a:t>в </a:t>
            </a:r>
            <a:r>
              <a:rPr lang="uk-UA" sz="5400" b="1" i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Constantia" panose="02030602050306030303" pitchFamily="18" charset="0"/>
              </a:rPr>
              <a:t>Ренійському ЗЗСО №3</a:t>
            </a:r>
            <a:endParaRPr lang="uk-UA" sz="5400" b="1" i="1" cap="none" spc="0" dirty="0" smtClean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Constantia" panose="02030602050306030303" pitchFamily="18" charset="0"/>
            </a:endParaRPr>
          </a:p>
          <a:p>
            <a:pPr algn="ctr"/>
            <a:r>
              <a:rPr lang="uk-UA" sz="5400" b="1" i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Constantia" panose="02030602050306030303" pitchFamily="18" charset="0"/>
              </a:rPr>
              <a:t>за 2022 -2023 </a:t>
            </a:r>
            <a:r>
              <a:rPr lang="uk-UA" sz="5400" b="1" i="1" dirty="0" err="1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Constantia" panose="02030602050306030303" pitchFamily="18" charset="0"/>
              </a:rPr>
              <a:t>н.р</a:t>
            </a:r>
            <a:r>
              <a:rPr lang="uk-UA" sz="5400" b="1" i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Constantia" panose="02030602050306030303" pitchFamily="18" charset="0"/>
              </a:rPr>
              <a:t>.</a:t>
            </a:r>
            <a:endParaRPr lang="ru-RU" sz="5400" b="1" i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19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8" name="Прямоугольник 7"/>
          <p:cNvSpPr/>
          <p:nvPr/>
        </p:nvSpPr>
        <p:spPr>
          <a:xfrm>
            <a:off x="611560" y="332656"/>
            <a:ext cx="7920880" cy="5693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uk-UA" sz="2800" b="1" dirty="0" smtClean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uk-UA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Участь у ХХІ </a:t>
            </a:r>
            <a:r>
              <a:rPr lang="uk-UA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радіодиктанті</a:t>
            </a:r>
            <a:r>
              <a:rPr lang="uk-UA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національної єдності</a:t>
            </a:r>
            <a:endParaRPr lang="uk-UA" sz="28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uk-UA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Проведено ряд заходів щодо вшанування пам’яті жертв геноциду українського народу  - Голодоморів 1921-22, 32-33 та 46-47рр. </a:t>
            </a:r>
          </a:p>
          <a:p>
            <a:r>
              <a:rPr lang="uk-UA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Заходи до Дня Збройних Сил України</a:t>
            </a:r>
          </a:p>
          <a:p>
            <a:r>
              <a:rPr lang="uk-UA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Участь у міському конкурсі «Містер Мужність» до Дня Збройних сил України </a:t>
            </a:r>
          </a:p>
          <a:p>
            <a:r>
              <a:rPr lang="uk-UA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Участь у </a:t>
            </a:r>
            <a:r>
              <a:rPr lang="uk-UA" sz="2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челенджі</a:t>
            </a:r>
            <a:r>
              <a:rPr lang="uk-UA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«Здорова нація»</a:t>
            </a:r>
            <a:endParaRPr lang="uk-UA" sz="2800" b="1" cap="none" spc="0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uk-UA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Міська виставка-акція «Ялинка»</a:t>
            </a:r>
          </a:p>
          <a:p>
            <a:r>
              <a:rPr lang="uk-UA" sz="2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Новорічні свята</a:t>
            </a:r>
          </a:p>
          <a:p>
            <a:endParaRPr lang="uk-UA" sz="2800" b="1" cap="none" spc="0" dirty="0" smtClean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ru-RU" sz="2800" b="1" cap="none" spc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450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8" name="Прямоугольник 7"/>
          <p:cNvSpPr/>
          <p:nvPr/>
        </p:nvSpPr>
        <p:spPr>
          <a:xfrm>
            <a:off x="158165" y="24851"/>
            <a:ext cx="8930447" cy="69865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uk-UA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Заходи до Дня єднання (</a:t>
            </a:r>
            <a:r>
              <a:rPr lang="uk-UA" sz="32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флешмоб-челендж</a:t>
            </a:r>
            <a:r>
              <a:rPr lang="uk-UA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)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День Соборності України</a:t>
            </a:r>
          </a:p>
          <a:p>
            <a:r>
              <a:rPr lang="uk-UA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День українського добровольця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Вшанування пам’яті героїв Крут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Святкові привітання до Міжнародного жіночого дня</a:t>
            </a:r>
          </a:p>
          <a:p>
            <a:r>
              <a:rPr lang="uk-UA" sz="32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Флешмоб</a:t>
            </a:r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до Всесвітнього дня здоров’я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Участь у місячнику «За чисте довкілля»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Наші діти є учасниками та призерами виставок,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конкурсів та акцій: 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«Зоологічна галерея», «Космічні фантазії», 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«Зустріч птахів-2023», «Гуманне ставлення до 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тварин», «Наш пошук і творчість – тобі, Україно»</a:t>
            </a:r>
          </a:p>
          <a:p>
            <a:endParaRPr lang="ru-RU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64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8" name="Прямоугольник 7"/>
          <p:cNvSpPr/>
          <p:nvPr/>
        </p:nvSpPr>
        <p:spPr>
          <a:xfrm>
            <a:off x="0" y="332656"/>
            <a:ext cx="9002977" cy="61863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uk-U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Участь у спортивному </a:t>
            </a:r>
            <a:r>
              <a:rPr lang="uk-UA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челенджі</a:t>
            </a:r>
            <a:r>
              <a:rPr lang="uk-U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3600" u="sng" dirty="0" smtClean="0">
                <a:hlinkClick r:id="rId3"/>
              </a:rPr>
              <a:t>#</a:t>
            </a:r>
            <a:r>
              <a:rPr lang="uk-UA" sz="3600" u="sng" dirty="0" err="1">
                <a:hlinkClick r:id="rId3"/>
              </a:rPr>
              <a:t>Brave_Ukra</a:t>
            </a:r>
            <a:r>
              <a:rPr lang="uk-UA" sz="3600" u="sng" dirty="0">
                <a:hlinkClick r:id="rId3"/>
              </a:rPr>
              <a:t>inians</a:t>
            </a:r>
            <a:endParaRPr lang="uk-UA" sz="36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Місячник «За чисте довкілля»</a:t>
            </a:r>
          </a:p>
          <a:p>
            <a:r>
              <a:rPr lang="uk-UA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Заходи до роковин Чорнобильської трагедії</a:t>
            </a:r>
          </a:p>
          <a:p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Заходи до Дня пам’яті та примирення</a:t>
            </a:r>
          </a:p>
          <a:p>
            <a:r>
              <a:rPr lang="uk-UA" sz="36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Фоточелендж</a:t>
            </a:r>
            <a:r>
              <a:rPr lang="uk-UA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до Міжнародного </a:t>
            </a:r>
          </a:p>
          <a:p>
            <a:r>
              <a:rPr lang="uk-UA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дня вишиванки, Дня Матері </a:t>
            </a:r>
          </a:p>
          <a:p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Участь у міському </a:t>
            </a:r>
            <a:r>
              <a:rPr lang="uk-UA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проєкті</a:t>
            </a:r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«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Love Reni</a:t>
            </a:r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»</a:t>
            </a:r>
          </a:p>
          <a:p>
            <a:r>
              <a:rPr lang="uk-UA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uk-UA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</a:t>
            </a:r>
            <a:r>
              <a:rPr lang="uk-UA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вято Останнього </a:t>
            </a:r>
            <a:r>
              <a:rPr lang="uk-UA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</a:t>
            </a:r>
            <a:r>
              <a:rPr lang="uk-UA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звоника</a:t>
            </a:r>
          </a:p>
          <a:p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Участь у міському етапі </a:t>
            </a:r>
          </a:p>
          <a:p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«Сокіл» («Джура»)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351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878037" y="352082"/>
            <a:ext cx="7158459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ru-RU" sz="5400" b="1" i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Виховання</a:t>
            </a:r>
            <a:r>
              <a:rPr lang="ru-RU" sz="5400" b="1" i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і </a:t>
            </a:r>
            <a:r>
              <a:rPr lang="ru-RU" sz="5400" b="1" i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навчання</a:t>
            </a:r>
            <a:r>
              <a:rPr lang="ru-RU" sz="5400" b="1" i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endParaRPr lang="ru-RU" sz="5400" b="1" i="1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algn="ctr"/>
            <a:r>
              <a:rPr lang="ru-RU" sz="54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– </a:t>
            </a:r>
            <a:r>
              <a:rPr lang="ru-RU" sz="5400" b="1" i="1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нероздільний</a:t>
            </a:r>
            <a:r>
              <a:rPr lang="ru-RU" sz="5400" b="1" i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endParaRPr lang="ru-RU" sz="5400" b="1" i="1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algn="ctr"/>
            <a:r>
              <a:rPr lang="ru-RU" sz="54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педагогічний</a:t>
            </a:r>
            <a:r>
              <a:rPr lang="ru-RU" sz="54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</a:t>
            </a:r>
            <a:r>
              <a:rPr lang="ru-RU" sz="54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процес</a:t>
            </a:r>
            <a:endParaRPr lang="ru-RU" sz="5400" b="1" i="1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pPr algn="r"/>
            <a:r>
              <a:rPr lang="ru-RU" sz="3600" b="1" i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«Ми </a:t>
            </a:r>
            <a:r>
              <a:rPr lang="ru-RU" sz="3600" b="1" i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маємо</a:t>
            </a:r>
            <a:r>
              <a:rPr lang="ru-RU" sz="3600" b="1" i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справу з </a:t>
            </a:r>
            <a:r>
              <a:rPr lang="ru-RU" sz="3600" b="1" i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найскладнішим</a:t>
            </a:r>
            <a:r>
              <a:rPr lang="ru-RU" sz="3600" b="1" i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,</a:t>
            </a:r>
          </a:p>
          <a:p>
            <a:pPr algn="r"/>
            <a:r>
              <a:rPr lang="ru-RU" sz="36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Неоціненним</a:t>
            </a:r>
            <a:r>
              <a:rPr lang="ru-RU" sz="54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, </a:t>
            </a:r>
            <a:r>
              <a:rPr lang="ru-RU" sz="36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найдорожчим</a:t>
            </a:r>
            <a:r>
              <a:rPr lang="ru-RU" sz="36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,</a:t>
            </a:r>
          </a:p>
          <a:p>
            <a:pPr algn="r"/>
            <a:r>
              <a:rPr lang="ru-RU" sz="3600" b="1" i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Що</a:t>
            </a:r>
            <a:r>
              <a:rPr lang="ru-RU" sz="3600" b="1" i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є на </a:t>
            </a:r>
            <a:r>
              <a:rPr lang="ru-RU" sz="3600" b="1" i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світі</a:t>
            </a:r>
            <a:r>
              <a:rPr lang="ru-RU" sz="3600" b="1" i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– </a:t>
            </a:r>
            <a:r>
              <a:rPr lang="ru-RU" sz="3600" b="1" i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людиною</a:t>
            </a:r>
            <a:r>
              <a:rPr lang="ru-RU" sz="3600" b="1" i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!»</a:t>
            </a:r>
          </a:p>
          <a:p>
            <a:pPr algn="r"/>
            <a:r>
              <a:rPr lang="ru-RU" sz="3600" b="1" i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Василь </a:t>
            </a:r>
            <a:r>
              <a:rPr lang="ru-RU" sz="3600" b="1" i="1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Сухомлинський</a:t>
            </a:r>
            <a:endParaRPr lang="ru-RU" sz="3600" b="1" i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728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959"/>
            <a:ext cx="9144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2507364" y="257652"/>
            <a:ext cx="5518818" cy="62786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400" b="1" u="sng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Пріоритетними</a:t>
            </a:r>
            <a:r>
              <a:rPr lang="ru-RU" sz="2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u="sng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напрямками</a:t>
            </a:r>
            <a:r>
              <a:rPr lang="ru-RU" sz="2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u="sng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виховання</a:t>
            </a:r>
            <a:endParaRPr lang="ru-RU" sz="2400" b="1" u="sng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4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у </a:t>
            </a:r>
            <a:r>
              <a:rPr lang="ru-RU" sz="2400" b="1" u="sng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цьому</a:t>
            </a:r>
            <a:r>
              <a:rPr lang="ru-RU" sz="24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u="sng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навчальному</a:t>
            </a:r>
            <a:r>
              <a:rPr lang="ru-RU" sz="24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u="sng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році</a:t>
            </a:r>
            <a:r>
              <a:rPr lang="ru-RU" sz="24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endParaRPr lang="ru-RU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- </a:t>
            </a:r>
            <a:r>
              <a:rPr lang="ru-RU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національно-патріотичне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виховання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;</a:t>
            </a: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- робота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зі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здобувачами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освіти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в </a:t>
            </a:r>
          </a:p>
          <a:p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умовах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воєнного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часу;</a:t>
            </a:r>
            <a:endParaRPr lang="ru-RU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</a:endParaRPr>
          </a:p>
          <a:p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- </a:t>
            </a:r>
            <a:r>
              <a:rPr lang="ru-RU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розвиток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творчої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особистості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;</a:t>
            </a: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-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формування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навичок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здорового</a:t>
            </a: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 способу </a:t>
            </a:r>
            <a:r>
              <a:rPr lang="ru-RU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життя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;</a:t>
            </a: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- робота 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з </a:t>
            </a:r>
            <a:r>
              <a:rPr lang="ru-RU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профілактики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дитячого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endParaRPr lang="ru-RU" sz="2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</a:endParaRP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 травматизму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;</a:t>
            </a: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- робота 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з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попередження</a:t>
            </a:r>
            <a:endParaRPr lang="ru-RU" sz="2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</a:endParaRP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правопорушень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;</a:t>
            </a:r>
          </a:p>
          <a:p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- </a:t>
            </a:r>
            <a:r>
              <a:rPr lang="ru-RU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профілактика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булінгу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;</a:t>
            </a: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-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профілактика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випадків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endParaRPr lang="ru-RU" sz="2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</a:endParaRP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 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торгівлі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 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</a:rPr>
              <a:t>людьми.</a:t>
            </a:r>
          </a:p>
          <a:p>
            <a:pPr algn="ctr"/>
            <a:r>
              <a:rPr lang="uk-UA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endParaRPr lang="ru-RU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7771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57392"/>
          </a:xfrm>
        </p:spPr>
      </p:pic>
      <p:sp>
        <p:nvSpPr>
          <p:cNvPr id="5" name="Прямоугольник 4"/>
          <p:cNvSpPr/>
          <p:nvPr/>
        </p:nvSpPr>
        <p:spPr>
          <a:xfrm>
            <a:off x="2411760" y="274638"/>
            <a:ext cx="6813601" cy="68634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Виховна</a:t>
            </a:r>
            <a:r>
              <a:rPr lang="ru-RU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робота в </a:t>
            </a:r>
            <a:r>
              <a:rPr lang="ru-RU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закладі</a:t>
            </a:r>
            <a:r>
              <a:rPr lang="ru-RU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була</a:t>
            </a:r>
            <a:endParaRPr lang="ru-RU" sz="32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ru-RU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32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спланована</a:t>
            </a:r>
            <a:r>
              <a:rPr lang="ru-RU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 за </a:t>
            </a:r>
            <a:r>
              <a:rPr lang="ru-RU" sz="32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основними</a:t>
            </a:r>
            <a:r>
              <a:rPr lang="ru-RU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32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напрямками</a:t>
            </a:r>
            <a:r>
              <a:rPr lang="ru-RU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 Black" panose="020B0A04020102020204" pitchFamily="34" charset="0"/>
              </a:rPr>
              <a:t>:</a:t>
            </a:r>
          </a:p>
          <a:p>
            <a:pPr algn="ctr"/>
            <a:endParaRPr lang="ru-RU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 Black" panose="020B0A04020102020204" pitchFamily="34" charset="0"/>
            </a:endParaRPr>
          </a:p>
          <a:p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-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ціннісне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ставлення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до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суспільства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-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ціннісне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ставлення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до людей;</a:t>
            </a:r>
          </a:p>
          <a:p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-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ціннісне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ставлення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до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праці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-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ціннісне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ставлення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до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мистецтва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-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ціннісне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ставлення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до себе;</a:t>
            </a:r>
          </a:p>
          <a:p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-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ціннісне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ставлення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до </a:t>
            </a:r>
            <a:endParaRPr lang="ru-RU" sz="28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r>
              <a:rPr lang="ru-RU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 </a:t>
            </a:r>
            <a:r>
              <a:rPr lang="ru-RU" sz="2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свого</a:t>
            </a:r>
            <a:r>
              <a:rPr lang="ru-RU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психічного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„Я”; </a:t>
            </a:r>
          </a:p>
          <a:p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- </a:t>
            </a:r>
            <a:r>
              <a:rPr lang="ru-RU" sz="2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ціннісне</a:t>
            </a:r>
            <a:r>
              <a:rPr lang="ru-RU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ставлення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до </a:t>
            </a:r>
            <a:endParaRPr lang="ru-RU" sz="28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ru-RU" sz="2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свого</a:t>
            </a:r>
            <a:r>
              <a:rPr lang="ru-RU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ru-RU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соціального</a:t>
            </a:r>
            <a:r>
              <a:rPr lang="ru-RU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„Я”.</a:t>
            </a:r>
          </a:p>
          <a:p>
            <a:r>
              <a:rPr lang="uk-UA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endParaRPr lang="ru-RU" sz="28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597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2198013" y="548680"/>
            <a:ext cx="6890797" cy="54476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</a:rPr>
              <a:t>Мета виховання – </a:t>
            </a:r>
          </a:p>
          <a:p>
            <a:pPr algn="ctr"/>
            <a:r>
              <a:rPr lang="uk-UA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формування </a:t>
            </a:r>
          </a:p>
          <a:p>
            <a:pPr algn="ctr"/>
            <a:r>
              <a:rPr lang="uk-UA" sz="48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життєво</a:t>
            </a:r>
            <a:r>
              <a:rPr lang="uk-UA" sz="4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-компетентної </a:t>
            </a:r>
          </a:p>
          <a:p>
            <a:pPr algn="ctr"/>
            <a:r>
              <a:rPr lang="uk-UA" sz="4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особистості, </a:t>
            </a:r>
            <a:r>
              <a:rPr lang="uk-UA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патріота,</a:t>
            </a:r>
          </a:p>
          <a:p>
            <a:pPr algn="ctr"/>
            <a:r>
              <a:rPr lang="uk-UA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особистості, яка успішно </a:t>
            </a:r>
          </a:p>
          <a:p>
            <a:pPr algn="ctr"/>
            <a:r>
              <a:rPr lang="uk-UA" sz="48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самореалізується</a:t>
            </a:r>
            <a:endParaRPr lang="uk-UA" sz="48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  <a:p>
            <a:pPr algn="ctr"/>
            <a:r>
              <a:rPr lang="uk-UA" sz="4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 у соціумі.</a:t>
            </a:r>
            <a:endParaRPr lang="ru-RU" sz="4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6536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243408"/>
            <a:ext cx="9145016" cy="6984776"/>
          </a:xfrm>
        </p:spPr>
      </p:pic>
      <p:sp>
        <p:nvSpPr>
          <p:cNvPr id="5" name="TextBox 4"/>
          <p:cNvSpPr txBox="1"/>
          <p:nvPr/>
        </p:nvSpPr>
        <p:spPr>
          <a:xfrm>
            <a:off x="5724128" y="3573016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907704" y="2132856"/>
            <a:ext cx="72362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u="sng" dirty="0" smtClean="0">
                <a:solidFill>
                  <a:schemeClr val="tx2">
                    <a:lumMod val="75000"/>
                  </a:schemeClr>
                </a:solidFill>
                <a:latin typeface="Gabriola" panose="04040605051002020D02" pitchFamily="82" charset="0"/>
              </a:rPr>
              <a:t>Методична тема: </a:t>
            </a:r>
          </a:p>
          <a:p>
            <a:pPr algn="ctr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Gabriola" panose="04040605051002020D02" pitchFamily="82" charset="0"/>
              </a:rPr>
              <a:t>   «</a:t>
            </a:r>
            <a:r>
              <a:rPr lang="ru-RU" sz="2400" dirty="0" err="1"/>
              <a:t>Ф</a:t>
            </a:r>
            <a:r>
              <a:rPr lang="ru-RU" sz="2400" dirty="0" err="1" smtClean="0"/>
              <a:t>ормування</a:t>
            </a:r>
            <a:r>
              <a:rPr lang="ru-RU" sz="2400" dirty="0" smtClean="0"/>
              <a:t> </a:t>
            </a:r>
            <a:r>
              <a:rPr lang="ru-RU" sz="2400" dirty="0" err="1"/>
              <a:t>громадянина</a:t>
            </a:r>
            <a:r>
              <a:rPr lang="ru-RU" sz="2400" dirty="0"/>
              <a:t>, </a:t>
            </a:r>
            <a:r>
              <a:rPr lang="ru-RU" sz="2400" dirty="0" err="1"/>
              <a:t>патріота</a:t>
            </a:r>
            <a:r>
              <a:rPr lang="ru-RU" sz="2400" dirty="0"/>
              <a:t>, </a:t>
            </a:r>
            <a:r>
              <a:rPr lang="ru-RU" sz="2400" dirty="0" smtClean="0"/>
              <a:t>    </a:t>
            </a:r>
            <a:r>
              <a:rPr lang="ru-RU" sz="2400" dirty="0" err="1" smtClean="0"/>
              <a:t>інтелектуально</a:t>
            </a:r>
            <a:r>
              <a:rPr lang="ru-RU" sz="2400" dirty="0" smtClean="0"/>
              <a:t> </a:t>
            </a:r>
            <a:r>
              <a:rPr lang="ru-RU" sz="2400" dirty="0" err="1"/>
              <a:t>розвиненої</a:t>
            </a:r>
            <a:r>
              <a:rPr lang="ru-RU" sz="2400" dirty="0"/>
              <a:t>, духовно і морально </a:t>
            </a:r>
            <a:r>
              <a:rPr lang="ru-RU" sz="2400" dirty="0" err="1"/>
              <a:t>зрілої</a:t>
            </a:r>
            <a:r>
              <a:rPr lang="ru-RU" sz="2400" dirty="0"/>
              <a:t> </a:t>
            </a:r>
            <a:r>
              <a:rPr lang="ru-RU" sz="2400" dirty="0" err="1"/>
              <a:t>особистості</a:t>
            </a:r>
            <a:r>
              <a:rPr lang="ru-RU" sz="2400" dirty="0"/>
              <a:t>, </a:t>
            </a:r>
            <a:r>
              <a:rPr lang="ru-RU" sz="2400" dirty="0" err="1"/>
              <a:t>готової</a:t>
            </a:r>
            <a:r>
              <a:rPr lang="ru-RU" sz="2400" dirty="0"/>
              <a:t> </a:t>
            </a:r>
            <a:r>
              <a:rPr lang="ru-RU" sz="2400" dirty="0" err="1" smtClean="0"/>
              <a:t>протистояти</a:t>
            </a:r>
            <a:r>
              <a:rPr lang="ru-RU" sz="2400" dirty="0" smtClean="0"/>
              <a:t> </a:t>
            </a:r>
            <a:r>
              <a:rPr lang="ru-RU" sz="2400" dirty="0" err="1"/>
              <a:t>асоціальним</a:t>
            </a:r>
            <a:r>
              <a:rPr lang="ru-RU" sz="2400" dirty="0"/>
              <a:t> </a:t>
            </a:r>
            <a:r>
              <a:rPr lang="ru-RU" sz="2400" dirty="0" err="1"/>
              <a:t>впливам</a:t>
            </a:r>
            <a:r>
              <a:rPr lang="ru-RU" sz="2400" dirty="0"/>
              <a:t>, </a:t>
            </a:r>
            <a:r>
              <a:rPr lang="ru-RU" sz="2400" dirty="0" err="1"/>
              <a:t>вміння</a:t>
            </a:r>
            <a:r>
              <a:rPr lang="ru-RU" sz="2400" dirty="0"/>
              <a:t> </a:t>
            </a:r>
            <a:r>
              <a:rPr lang="ru-RU" sz="2400" dirty="0" err="1"/>
              <a:t>вирішувати</a:t>
            </a:r>
            <a:r>
              <a:rPr lang="ru-RU" sz="2400" dirty="0"/>
              <a:t> </a:t>
            </a:r>
            <a:r>
              <a:rPr lang="ru-RU" sz="2400" dirty="0" err="1"/>
              <a:t>особисті</a:t>
            </a:r>
            <a:r>
              <a:rPr lang="ru-RU" sz="2400" dirty="0"/>
              <a:t> </a:t>
            </a:r>
            <a:r>
              <a:rPr lang="ru-RU" sz="2400" dirty="0" err="1"/>
              <a:t>проблеми</a:t>
            </a:r>
            <a:r>
              <a:rPr lang="ru-RU" sz="2400" dirty="0"/>
              <a:t>, </a:t>
            </a:r>
            <a:r>
              <a:rPr lang="ru-RU" sz="2400" dirty="0" err="1"/>
              <a:t>творити</a:t>
            </a:r>
            <a:r>
              <a:rPr lang="ru-RU" sz="2400" dirty="0"/>
              <a:t> </a:t>
            </a:r>
            <a:r>
              <a:rPr lang="ru-RU" sz="2400" dirty="0" smtClean="0"/>
              <a:t>себе та </a:t>
            </a:r>
            <a:r>
              <a:rPr lang="ru-RU" sz="2400" dirty="0" err="1"/>
              <a:t>світ</a:t>
            </a:r>
            <a:r>
              <a:rPr lang="ru-RU" sz="2400" dirty="0"/>
              <a:t>.</a:t>
            </a:r>
            <a:r>
              <a:rPr lang="uk-UA" sz="4000" b="1" dirty="0" smtClean="0">
                <a:solidFill>
                  <a:schemeClr val="tx2">
                    <a:lumMod val="75000"/>
                  </a:schemeClr>
                </a:solidFill>
                <a:latin typeface="Gabriola" panose="04040605051002020D02" pitchFamily="82" charset="0"/>
              </a:rPr>
              <a:t>»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Gabriola" panose="04040605051002020D02" pitchFamily="82" charset="0"/>
              </a:rPr>
              <a:t>. </a:t>
            </a:r>
            <a:endParaRPr lang="ru-RU" sz="4000" dirty="0">
              <a:solidFill>
                <a:schemeClr val="tx2">
                  <a:lumMod val="75000"/>
                </a:schemeClr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19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0"/>
            <a:ext cx="9432032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2930975" y="260648"/>
            <a:ext cx="5424883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Соціальний</a:t>
            </a:r>
            <a:r>
              <a:rPr lang="ru-RU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паспор</a:t>
            </a:r>
            <a:endParaRPr lang="ru-RU" sz="48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  <a:p>
            <a:pPr algn="ctr"/>
            <a:r>
              <a:rPr lang="ru-RU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з</a:t>
            </a:r>
            <a:r>
              <a:rPr lang="ru-RU" sz="4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акладу</a:t>
            </a:r>
          </a:p>
          <a:p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Всього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– 328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учнів</a:t>
            </a:r>
            <a:endParaRPr lang="ru-RU" sz="2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Сироти, ПБП – 3</a:t>
            </a:r>
          </a:p>
          <a:p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Малозабезпечені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– 10</a:t>
            </a:r>
          </a:p>
          <a:p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Багатодітні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– 82</a:t>
            </a:r>
          </a:p>
          <a:p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Діти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з ООП – 12</a:t>
            </a: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СЖО – 25</a:t>
            </a: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ВПО – 13</a:t>
            </a:r>
          </a:p>
          <a:p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Діти</a:t>
            </a:r>
            <a:r>
              <a:rPr lang="ru-RU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військовослужбовців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– 9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</a:p>
          <a:p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Діти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що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перебувають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за кордоном – 19</a:t>
            </a:r>
          </a:p>
          <a:p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Харчуються</a:t>
            </a:r>
            <a:r>
              <a:rPr lang="ru-RU" sz="2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– 69 </a:t>
            </a:r>
            <a:r>
              <a:rPr lang="ru-RU" sz="2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учнів</a:t>
            </a:r>
            <a:endParaRPr lang="ru-RU" sz="24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35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2123728" y="260648"/>
            <a:ext cx="6840760" cy="55707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Протимінна</a:t>
            </a:r>
            <a:r>
              <a:rPr lang="ru-RU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діяльність</a:t>
            </a:r>
            <a:endParaRPr lang="ru-RU" sz="48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  <a:p>
            <a:endParaRPr lang="ru-RU" sz="32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Перегляд 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відеороликів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«Дивись, 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куди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йдеш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Перегляд 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серій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мультиків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«Пес Патрон»</a:t>
            </a:r>
          </a:p>
          <a:p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Виховні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заходи «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Мінна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безпека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заходи 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знати 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Інструктажі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протимінної</a:t>
            </a:r>
            <a:r>
              <a:rPr lang="ru-RU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безпеки</a:t>
            </a:r>
            <a:endParaRPr lang="ru-RU" sz="32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3207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</p:spPr>
      </p:pic>
      <p:sp>
        <p:nvSpPr>
          <p:cNvPr id="3" name="Прямоугольник 2"/>
          <p:cNvSpPr/>
          <p:nvPr/>
        </p:nvSpPr>
        <p:spPr>
          <a:xfrm>
            <a:off x="1043608" y="274638"/>
            <a:ext cx="67572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Заходи 2022-2023 </a:t>
            </a:r>
            <a:r>
              <a:rPr lang="uk-UA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н.р</a:t>
            </a:r>
            <a:r>
              <a:rPr lang="uk-UA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.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1412776"/>
            <a:ext cx="8280920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uk-UA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Свято Першого Дзвоника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Участь у святкуванні Дня міста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Акція милосердя до Міжнародного 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дня людей похилого віку</a:t>
            </a:r>
          </a:p>
          <a:p>
            <a:r>
              <a:rPr lang="uk-U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Благодійна акція «</a:t>
            </a:r>
            <a:r>
              <a:rPr lang="uk-UA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Смаколики</a:t>
            </a:r>
            <a:r>
              <a:rPr lang="uk-UA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ЗСУ» </a:t>
            </a:r>
            <a:endParaRPr lang="uk-UA" sz="32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3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Заходи до Дня писемності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Участь у міській виставці «Щедрість рідної землі»</a:t>
            </a:r>
          </a:p>
          <a:p>
            <a:r>
              <a:rPr lang="uk-UA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1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Благодійна акція «Вишивані обереги для наших захисників»</a:t>
            </a:r>
          </a:p>
          <a:p>
            <a:endParaRPr lang="ru-RU" sz="3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16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3321</TotalTime>
  <Words>546</Words>
  <Application>Microsoft Office PowerPoint</Application>
  <PresentationFormat>Экран (4:3)</PresentationFormat>
  <Paragraphs>110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Admin</cp:lastModifiedBy>
  <cp:revision>50</cp:revision>
  <dcterms:created xsi:type="dcterms:W3CDTF">2019-05-13T15:46:03Z</dcterms:created>
  <dcterms:modified xsi:type="dcterms:W3CDTF">2023-06-15T09:34:36Z</dcterms:modified>
</cp:coreProperties>
</file>